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62" r:id="rId5"/>
    <p:sldId id="259" r:id="rId6"/>
    <p:sldId id="269" r:id="rId7"/>
    <p:sldId id="263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Calculating NTTA Production Profiles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Gretchen </a:t>
            </a:r>
            <a:r>
              <a:rPr lang="en-US" dirty="0" err="1" smtClean="0"/>
              <a:t>Donehower</a:t>
            </a:r>
            <a:endParaRPr lang="en-US" dirty="0" smtClean="0"/>
          </a:p>
          <a:p>
            <a:r>
              <a:rPr lang="en-US" dirty="0" smtClean="0"/>
              <a:t>NTA Time Use and Gender Workshop</a:t>
            </a:r>
          </a:p>
          <a:p>
            <a:r>
              <a:rPr lang="en-US" dirty="0" smtClean="0"/>
              <a:t>Tuesday, October 23, 2012</a:t>
            </a:r>
          </a:p>
          <a:p>
            <a:r>
              <a:rPr lang="es-ES" dirty="0" smtClean="0"/>
              <a:t>Facultad de Ciencias Sociales, Universidad de la República</a:t>
            </a:r>
          </a:p>
          <a:p>
            <a:r>
              <a:rPr lang="es-ES" dirty="0" smtClean="0"/>
              <a:t>Montevideo, Uruguay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Estimation strategy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Finalizing </a:t>
            </a:r>
            <a:r>
              <a:rPr lang="en-US" dirty="0" smtClean="0"/>
              <a:t>Results</a:t>
            </a:r>
          </a:p>
          <a:p>
            <a:pPr marL="914400" lvl="1" indent="-514350"/>
            <a:r>
              <a:rPr lang="en-US" dirty="0" smtClean="0"/>
              <a:t>Smoothing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results for interesting patterns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Sensitivity Testing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/>
            <a:r>
              <a:rPr lang="en-US" dirty="0" smtClean="0"/>
              <a:t>Calculate age-sex means of time spent in 11 categories</a:t>
            </a:r>
          </a:p>
          <a:p>
            <a:pPr marL="914400" lvl="1" indent="-514350"/>
            <a:r>
              <a:rPr lang="en-US" dirty="0" smtClean="0"/>
              <a:t>Keep care categories separated by location (in household vs. outside household), for use in consumption calculation</a:t>
            </a:r>
          </a:p>
          <a:p>
            <a:pPr marL="914400" lvl="1" indent="-514350"/>
            <a:r>
              <a:rPr lang="en-US" dirty="0" smtClean="0"/>
              <a:t>Adjust for multi-tasking, if the data is available</a:t>
            </a:r>
          </a:p>
          <a:p>
            <a:pPr marL="914400" lvl="1" indent="-514350"/>
            <a:r>
              <a:rPr lang="en-US" dirty="0" smtClean="0"/>
              <a:t>Use survey weights</a:t>
            </a:r>
          </a:p>
          <a:p>
            <a:pPr marL="514350" indent="-514350"/>
            <a:r>
              <a:rPr lang="en-US" dirty="0" smtClean="0"/>
              <a:t>Multiply time spent in each activity by its imputed wage</a:t>
            </a:r>
          </a:p>
          <a:p>
            <a:pPr marL="514350" indent="-514350"/>
            <a:r>
              <a:rPr lang="en-US" dirty="0" smtClean="0"/>
              <a:t>Finalize and review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Finalizing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In NTA, finalizing results usually means adjusting to macro controls, but NTTA doesn’t have macro controls</a:t>
            </a:r>
          </a:p>
          <a:p>
            <a:r>
              <a:rPr lang="en-US" dirty="0" smtClean="0"/>
              <a:t>Instead, finalizing in NTTA at this stage means </a:t>
            </a:r>
            <a:r>
              <a:rPr lang="en-US" dirty="0" smtClean="0"/>
              <a:t>smoothing</a:t>
            </a:r>
            <a:endParaRPr lang="en-US" dirty="0" smtClean="0"/>
          </a:p>
          <a:p>
            <a:pPr lvl="1"/>
            <a:r>
              <a:rPr lang="en-US" dirty="0" smtClean="0"/>
              <a:t>Need to examine smoothers individually, by looking at them</a:t>
            </a:r>
          </a:p>
          <a:p>
            <a:pPr lvl="1"/>
            <a:r>
              <a:rPr lang="en-US" dirty="0" smtClean="0"/>
              <a:t>Make sure </a:t>
            </a:r>
            <a:r>
              <a:rPr lang="en-US" smtClean="0"/>
              <a:t>you </a:t>
            </a:r>
            <a:r>
              <a:rPr lang="en-US" smtClean="0"/>
              <a:t>adjust </a:t>
            </a:r>
            <a:r>
              <a:rPr lang="en-US" dirty="0" smtClean="0"/>
              <a:t>the spans so as not to “smooth over” a real pattern (many of the care variables will need smaller spans than other household activities)</a:t>
            </a:r>
          </a:p>
          <a:p>
            <a:r>
              <a:rPr lang="en-US" dirty="0" smtClean="0"/>
              <a:t>After we calculate consumption, there will be an adjustment to make sure that consumption and production balance, but we are not at that stage yet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Smoothing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Current </a:t>
            </a:r>
            <a:r>
              <a:rPr lang="en-US" dirty="0" err="1" smtClean="0"/>
              <a:t>prefered</a:t>
            </a:r>
            <a:r>
              <a:rPr lang="en-US" dirty="0" smtClean="0"/>
              <a:t> method</a:t>
            </a:r>
            <a:r>
              <a:rPr lang="en-US" dirty="0" smtClean="0"/>
              <a:t>: R’s </a:t>
            </a:r>
            <a:r>
              <a:rPr lang="en-US" dirty="0" smtClean="0"/>
              <a:t>“</a:t>
            </a:r>
            <a:r>
              <a:rPr lang="en-US" dirty="0" err="1" smtClean="0"/>
              <a:t>supsmu</a:t>
            </a:r>
            <a:r>
              <a:rPr lang="en-US" dirty="0" smtClean="0"/>
              <a:t>” (Friedman’s super smoother)</a:t>
            </a:r>
          </a:p>
          <a:p>
            <a:pPr lvl="1"/>
            <a:r>
              <a:rPr lang="en-US" dirty="0" smtClean="0"/>
              <a:t>Pros: good smoother and small span results come out very well</a:t>
            </a:r>
          </a:p>
          <a:p>
            <a:pPr lvl="1"/>
            <a:r>
              <a:rPr lang="en-US" dirty="0" smtClean="0"/>
              <a:t>Cons: have to implement in R which can be confusing and clunky if you have not used R before</a:t>
            </a:r>
          </a:p>
          <a:p>
            <a:r>
              <a:rPr lang="en-US" dirty="0" smtClean="0"/>
              <a:t>Alternative:</a:t>
            </a:r>
            <a:r>
              <a:rPr lang="en-US" dirty="0" smtClean="0"/>
              <a:t> </a:t>
            </a:r>
            <a:r>
              <a:rPr lang="en-US" dirty="0" err="1" smtClean="0"/>
              <a:t>Stata’s</a:t>
            </a:r>
            <a:r>
              <a:rPr lang="en-US" dirty="0" smtClean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lpoly</a:t>
            </a:r>
            <a:r>
              <a:rPr lang="en-US" dirty="0" smtClean="0"/>
              <a:t>”</a:t>
            </a:r>
            <a:endParaRPr lang="en-US" dirty="0" smtClean="0"/>
          </a:p>
          <a:p>
            <a:pPr lvl="1"/>
            <a:r>
              <a:rPr lang="en-US" dirty="0" smtClean="0"/>
              <a:t>Pros</a:t>
            </a:r>
            <a:r>
              <a:rPr lang="en-US" dirty="0" smtClean="0"/>
              <a:t>: stays within </a:t>
            </a:r>
            <a:r>
              <a:rPr lang="en-US" dirty="0" err="1" smtClean="0"/>
              <a:t>Stata</a:t>
            </a:r>
            <a:r>
              <a:rPr lang="en-US" dirty="0" smtClean="0"/>
              <a:t> so you don’t have to mess with R</a:t>
            </a:r>
          </a:p>
          <a:p>
            <a:pPr lvl="1"/>
            <a:r>
              <a:rPr lang="en-US" dirty="0" smtClean="0"/>
              <a:t>Cons: </a:t>
            </a:r>
            <a:r>
              <a:rPr lang="en-US" dirty="0" smtClean="0"/>
              <a:t>settings are very sensitive, can be hard to find the best settings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lpoly</a:t>
            </a:r>
            <a:r>
              <a:rPr lang="en-US" dirty="0" smtClean="0"/>
              <a:t>  </a:t>
            </a:r>
            <a:r>
              <a:rPr lang="en-US" i="1" dirty="0" err="1" smtClean="0"/>
              <a:t>wtd_mean_variable</a:t>
            </a:r>
            <a:r>
              <a:rPr lang="en-US" i="1" dirty="0" smtClean="0"/>
              <a:t> </a:t>
            </a:r>
            <a:r>
              <a:rPr lang="en-US" dirty="0" smtClean="0"/>
              <a:t> </a:t>
            </a:r>
            <a:r>
              <a:rPr lang="en-US" i="1" dirty="0" smtClean="0"/>
              <a:t>age</a:t>
            </a:r>
            <a:r>
              <a:rPr lang="en-US" dirty="0" smtClean="0"/>
              <a:t>  [if</a:t>
            </a:r>
            <a:r>
              <a:rPr lang="en-US" dirty="0" smtClean="0"/>
              <a:t>] [in] </a:t>
            </a:r>
            <a:r>
              <a:rPr lang="en-US" i="1" dirty="0" smtClean="0"/>
              <a:t>[#_</a:t>
            </a:r>
            <a:r>
              <a:rPr lang="en-US" i="1" dirty="0" err="1" smtClean="0"/>
              <a:t>of_observations</a:t>
            </a:r>
            <a:r>
              <a:rPr lang="en-US" i="1" dirty="0" smtClean="0"/>
              <a:t>]</a:t>
            </a:r>
            <a:r>
              <a:rPr lang="en-US" dirty="0" smtClean="0"/>
              <a:t> </a:t>
            </a:r>
            <a:r>
              <a:rPr lang="en-US" dirty="0" smtClean="0"/>
              <a:t>[, options]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u="sng" dirty="0" smtClean="0"/>
              <a:t>Options for controlling the smooth: </a:t>
            </a:r>
          </a:p>
          <a:p>
            <a:pPr lvl="1">
              <a:buNone/>
            </a:pPr>
            <a:r>
              <a:rPr lang="en-US" dirty="0" smtClean="0"/>
              <a:t>kernel(kernel</a:t>
            </a:r>
            <a:r>
              <a:rPr lang="en-US" dirty="0" smtClean="0"/>
              <a:t>) </a:t>
            </a:r>
            <a:r>
              <a:rPr lang="en-US" dirty="0" smtClean="0"/>
              <a:t>	kernel </a:t>
            </a:r>
            <a:r>
              <a:rPr lang="en-US" dirty="0" smtClean="0"/>
              <a:t>function </a:t>
            </a:r>
            <a:r>
              <a:rPr lang="en-US" dirty="0" smtClean="0"/>
              <a:t>(“</a:t>
            </a:r>
            <a:r>
              <a:rPr lang="en-US" dirty="0" err="1" smtClean="0"/>
              <a:t>gaussian</a:t>
            </a:r>
            <a:r>
              <a:rPr lang="en-US" dirty="0" smtClean="0"/>
              <a:t>” works best)</a:t>
            </a:r>
            <a:endParaRPr lang="en-US" dirty="0" smtClean="0"/>
          </a:p>
          <a:p>
            <a:pPr lvl="1">
              <a:buNone/>
            </a:pPr>
            <a:r>
              <a:rPr lang="en-US" dirty="0" err="1" smtClean="0"/>
              <a:t>bwidth</a:t>
            </a:r>
            <a:r>
              <a:rPr lang="en-US" dirty="0" smtClean="0"/>
              <a:t>(#|</a:t>
            </a:r>
            <a:r>
              <a:rPr lang="en-US" dirty="0" err="1" smtClean="0"/>
              <a:t>varname</a:t>
            </a:r>
            <a:r>
              <a:rPr lang="en-US" dirty="0" smtClean="0"/>
              <a:t>) </a:t>
            </a:r>
            <a:r>
              <a:rPr lang="en-US" dirty="0" smtClean="0"/>
              <a:t>	kernel </a:t>
            </a:r>
            <a:r>
              <a:rPr lang="en-US" dirty="0" smtClean="0"/>
              <a:t>half bandwidth</a:t>
            </a:r>
          </a:p>
          <a:p>
            <a:pPr lvl="1">
              <a:buNone/>
            </a:pPr>
            <a:r>
              <a:rPr lang="en-US" dirty="0" smtClean="0"/>
              <a:t>degree(#) </a:t>
            </a:r>
            <a:r>
              <a:rPr lang="en-US" dirty="0" smtClean="0"/>
              <a:t>		degree </a:t>
            </a:r>
            <a:r>
              <a:rPr lang="en-US" dirty="0" smtClean="0"/>
              <a:t>of </a:t>
            </a:r>
            <a:r>
              <a:rPr lang="en-US" dirty="0" smtClean="0"/>
              <a:t>polynomial smooth (so far 2 works best)</a:t>
            </a:r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Smoothers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276600" cy="4525963"/>
          </a:xfrm>
        </p:spPr>
        <p:txBody>
          <a:bodyPr/>
          <a:lstStyle/>
          <a:p>
            <a:r>
              <a:rPr lang="en-US" dirty="0" smtClean="0"/>
              <a:t>Example (welfare payments to families with young children):</a:t>
            </a:r>
          </a:p>
          <a:p>
            <a:r>
              <a:rPr lang="en-US" dirty="0" smtClean="0"/>
              <a:t>Send me an email for more details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C:\Users\Gretchen\Dropbox\smoothing\smoothcheck_tgxci_f.png"/>
          <p:cNvPicPr/>
          <p:nvPr/>
        </p:nvPicPr>
        <p:blipFill>
          <a:blip r:embed="rId2" cstate="print"/>
          <a:srcRect r="48718"/>
          <a:stretch>
            <a:fillRect/>
          </a:stretch>
        </p:blipFill>
        <p:spPr bwMode="auto">
          <a:xfrm>
            <a:off x="4191000" y="1295400"/>
            <a:ext cx="4495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Review Results for Interesting Patterns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Examine results in time units and money units</a:t>
            </a:r>
          </a:p>
          <a:p>
            <a:pPr lvl="1"/>
            <a:r>
              <a:rPr lang="en-US" dirty="0" smtClean="0"/>
              <a:t>Time units are very interesting to people</a:t>
            </a:r>
          </a:p>
          <a:p>
            <a:pPr lvl="1"/>
            <a:r>
              <a:rPr lang="en-US" dirty="0" smtClean="0"/>
              <a:t>Difference in male/female patterns in time versus money units will also give interesting results</a:t>
            </a:r>
          </a:p>
          <a:p>
            <a:r>
              <a:rPr lang="en-US" dirty="0" smtClean="0"/>
              <a:t>Can examine interesting patterns to investigate their causes</a:t>
            </a:r>
          </a:p>
          <a:p>
            <a:pPr lvl="1"/>
            <a:r>
              <a:rPr lang="en-US" dirty="0" smtClean="0"/>
              <a:t>Are patterns consistent across regions?  Across socioeconomic status?</a:t>
            </a:r>
          </a:p>
          <a:p>
            <a:pPr lvl="1"/>
            <a:r>
              <a:rPr lang="en-US" dirty="0" smtClean="0"/>
              <a:t>Are they related to government programs, or cultural norms?</a:t>
            </a:r>
          </a:p>
          <a:p>
            <a:pPr lvl="1"/>
            <a:r>
              <a:rPr lang="en-US" dirty="0" smtClean="0"/>
              <a:t>If you have more than one time use survey, are patterns stable over repeated cross-sections?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Sensitivity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Change methodology to evaluate how different results would be if you made different assumptions</a:t>
            </a:r>
          </a:p>
          <a:p>
            <a:r>
              <a:rPr lang="en-US" dirty="0" smtClean="0"/>
              <a:t>Where is the methodology driving the results?</a:t>
            </a:r>
          </a:p>
          <a:p>
            <a:pPr lvl="1"/>
            <a:r>
              <a:rPr lang="en-US" dirty="0" smtClean="0"/>
              <a:t>Wage Imputation</a:t>
            </a:r>
          </a:p>
          <a:p>
            <a:pPr lvl="2"/>
            <a:r>
              <a:rPr lang="en-US" dirty="0" smtClean="0"/>
              <a:t>Opportunity cost versus replacement (BIGGEST EFFECT BUT ALSO NOT A REASONABLE ALTERNATIVE FOR ALL ACTIVITES; MAYBE IMPLEMENT JUST FOR CARE ACTIVITIES)</a:t>
            </a:r>
          </a:p>
          <a:p>
            <a:pPr lvl="2"/>
            <a:r>
              <a:rPr lang="en-US" dirty="0" smtClean="0"/>
              <a:t>Different wages used for replacement method</a:t>
            </a:r>
          </a:p>
          <a:p>
            <a:pPr lvl="1"/>
            <a:r>
              <a:rPr lang="en-US" dirty="0" smtClean="0"/>
              <a:t>Inclusion of activities</a:t>
            </a:r>
          </a:p>
          <a:p>
            <a:pPr lvl="2"/>
            <a:r>
              <a:rPr lang="en-US" dirty="0" smtClean="0"/>
              <a:t>Including secondary activities or not (ALSO BIG EFFECT)</a:t>
            </a:r>
          </a:p>
          <a:p>
            <a:pPr lvl="2"/>
            <a:r>
              <a:rPr lang="en-US" dirty="0" smtClean="0"/>
              <a:t>Including activities which may not pass the third party criterion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478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Calculating NTTA Production Profiles</vt:lpstr>
      <vt:lpstr>Outline</vt:lpstr>
      <vt:lpstr>Estimation Strategy</vt:lpstr>
      <vt:lpstr>Finalizing Results</vt:lpstr>
      <vt:lpstr>Smoothing</vt:lpstr>
      <vt:lpstr>Comparing Smoothers</vt:lpstr>
      <vt:lpstr>Review Results for Interesting Patterns</vt:lpstr>
      <vt:lpstr>Sensitivity Tests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</dc:creator>
  <cp:lastModifiedBy>Gretchen</cp:lastModifiedBy>
  <cp:revision>29</cp:revision>
  <dcterms:created xsi:type="dcterms:W3CDTF">2012-05-19T13:14:13Z</dcterms:created>
  <dcterms:modified xsi:type="dcterms:W3CDTF">2012-10-18T19:23:43Z</dcterms:modified>
</cp:coreProperties>
</file>